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10" initials="W" lastIdx="1" clrIdx="0">
    <p:extLst>
      <p:ext uri="{19B8F6BF-5375-455C-9EA6-DF929625EA0E}">
        <p15:presenceInfo xmlns:p15="http://schemas.microsoft.com/office/powerpoint/2012/main" userId="Win1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68606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90571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72679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53217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6755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809925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90700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70706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6154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8409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66763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5BBE3E-AA6C-4CC5-BCA5-1B8845FF5875}" type="datetimeFigureOut">
              <a:rPr lang="en-US" smtClean="0"/>
              <a:t>3/21/2020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87761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5BBE3E-AA6C-4CC5-BCA5-1B8845FF5875}" type="datetimeFigureOut">
              <a:rPr lang="en-US" smtClean="0"/>
              <a:t>3/21/2020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3854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BBE3E-AA6C-4CC5-BCA5-1B8845FF5875}" type="datetimeFigureOut">
              <a:rPr lang="en-US" smtClean="0"/>
              <a:t>3/21/2020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51313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264401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0062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5BBE3E-AA6C-4CC5-BCA5-1B8845FF5875}" type="datetimeFigureOut">
              <a:rPr lang="en-US" smtClean="0"/>
              <a:t>3/21/2020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58CF20-A7EB-4E86-A118-79D4A06F5266}" type="slidenum">
              <a:rPr lang="en-US" smtClean="0"/>
              <a:t>‹#›</a:t>
            </a:fld>
            <a:endParaRPr lang="en-US"/>
          </a:p>
        </p:txBody>
      </p:sp>
    </p:spTree>
    <p:extLst>
      <p:ext uri="{BB962C8B-B14F-4D97-AF65-F5344CB8AC3E}">
        <p14:creationId xmlns:p14="http://schemas.microsoft.com/office/powerpoint/2010/main" val="324860169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DC47-A2CC-4144-927B-3B95B5C5F6EE}"/>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3823812-735B-4A3E-96B3-D9BEC04FAC06}"/>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75CF81C-8E2D-4317-BD98-D72A09EB3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862" y="214312"/>
            <a:ext cx="11344275" cy="6429375"/>
          </a:xfrm>
          <a:prstGeom prst="rect">
            <a:avLst/>
          </a:prstGeom>
        </p:spPr>
      </p:pic>
      <p:sp>
        <p:nvSpPr>
          <p:cNvPr id="6" name="TextBox 5">
            <a:extLst>
              <a:ext uri="{FF2B5EF4-FFF2-40B4-BE49-F238E27FC236}">
                <a16:creationId xmlns:a16="http://schemas.microsoft.com/office/drawing/2014/main" id="{CCE919F8-3AFE-49D3-91C8-1A1892F6FAEB}"/>
              </a:ext>
            </a:extLst>
          </p:cNvPr>
          <p:cNvSpPr txBox="1"/>
          <p:nvPr/>
        </p:nvSpPr>
        <p:spPr>
          <a:xfrm>
            <a:off x="2911152" y="3013788"/>
            <a:ext cx="6456784" cy="1477328"/>
          </a:xfrm>
          <a:prstGeom prst="rect">
            <a:avLst/>
          </a:prstGeom>
          <a:noFill/>
        </p:spPr>
        <p:txBody>
          <a:bodyPr wrap="square" rtlCol="0">
            <a:spAutoFit/>
          </a:bodyPr>
          <a:lstStyle/>
          <a:p>
            <a:pPr algn="ctr"/>
            <a:r>
              <a:rPr lang="ar-SA" dirty="0"/>
              <a:t>قسم اللغة الإنجليزية</a:t>
            </a:r>
          </a:p>
          <a:p>
            <a:pPr algn="ctr"/>
            <a:r>
              <a:rPr lang="ar-SA" dirty="0"/>
              <a:t>الفرقة الرابعة</a:t>
            </a:r>
          </a:p>
          <a:p>
            <a:pPr algn="ctr"/>
            <a:r>
              <a:rPr lang="ar-SA" dirty="0"/>
              <a:t>تاريخ اللغة</a:t>
            </a:r>
          </a:p>
          <a:p>
            <a:pPr algn="ctr"/>
            <a:r>
              <a:rPr lang="ar-SA" dirty="0"/>
              <a:t>د/منة محمد سلامة المصري</a:t>
            </a:r>
          </a:p>
          <a:p>
            <a:pPr algn="ctr"/>
            <a:r>
              <a:rPr lang="ar-SA" dirty="0"/>
              <a:t>2020</a:t>
            </a:r>
            <a:endParaRPr lang="en-US" dirty="0"/>
          </a:p>
        </p:txBody>
      </p:sp>
    </p:spTree>
    <p:extLst>
      <p:ext uri="{BB962C8B-B14F-4D97-AF65-F5344CB8AC3E}">
        <p14:creationId xmlns:p14="http://schemas.microsoft.com/office/powerpoint/2010/main" val="370707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F8BBC-7765-4164-9536-3C6DA9E65A3F}"/>
              </a:ext>
            </a:extLst>
          </p:cNvPr>
          <p:cNvSpPr>
            <a:spLocks noGrp="1"/>
          </p:cNvSpPr>
          <p:nvPr>
            <p:ph type="title"/>
          </p:nvPr>
        </p:nvSpPr>
        <p:spPr/>
        <p:txBody>
          <a:bodyPr>
            <a:normAutofit/>
          </a:bodyPr>
          <a:lstStyle/>
          <a:p>
            <a:r>
              <a:rPr lang="en-US" sz="2400" b="1" dirty="0">
                <a:latin typeface="Times New Roman" panose="02020603050405020304" pitchFamily="18" charset="0"/>
                <a:ea typeface="Calibri" panose="020F0502020204030204" pitchFamily="34" charset="0"/>
              </a:rPr>
              <a:t>The difference between American and British English</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F354206-CF1D-4DAF-887B-B7AC16B9E8FB}"/>
              </a:ext>
            </a:extLst>
          </p:cNvPr>
          <p:cNvSpPr>
            <a:spLocks noGrp="1"/>
          </p:cNvSpPr>
          <p:nvPr>
            <p:ph idx="1"/>
          </p:nvPr>
        </p:nvSpPr>
        <p:spPr/>
        <p:txBody>
          <a:bodyPr/>
          <a:lstStyle/>
          <a:p>
            <a:pPr>
              <a:lnSpc>
                <a:spcPct val="150000"/>
              </a:lnSpc>
            </a:pPr>
            <a:r>
              <a:rPr lang="en-US" sz="2000" dirty="0">
                <a:latin typeface="Times New Roman" panose="02020603050405020304" pitchFamily="18" charset="0"/>
                <a:ea typeface="Calibri" panose="020F0502020204030204" pitchFamily="34" charset="0"/>
              </a:rPr>
              <a:t>The British actually introduced the language to the Americas when they reached these lands by sea .</a:t>
            </a:r>
          </a:p>
          <a:p>
            <a:pPr>
              <a:lnSpc>
                <a:spcPct val="150000"/>
              </a:lnSpc>
            </a:pPr>
            <a:r>
              <a:rPr lang="en-US" sz="2000" dirty="0">
                <a:latin typeface="Times New Roman" panose="02020603050405020304" pitchFamily="18" charset="0"/>
                <a:ea typeface="Calibri" panose="020F0502020204030204" pitchFamily="34" charset="0"/>
              </a:rPr>
              <a:t>It took the writing of the first dictionaries to set in stone how these words appeared. In the UK, the dictionary was compiled by London-based scholars.</a:t>
            </a:r>
          </a:p>
          <a:p>
            <a:pPr>
              <a:lnSpc>
                <a:spcPct val="150000"/>
              </a:lnSpc>
            </a:pPr>
            <a:r>
              <a:rPr lang="en-US" sz="2000" dirty="0">
                <a:latin typeface="Times New Roman" panose="02020603050405020304" pitchFamily="18" charset="0"/>
                <a:ea typeface="Calibri" panose="020F0502020204030204" pitchFamily="34" charset="0"/>
              </a:rPr>
              <a:t>In the United States, the lexicographer was a man named Noah Webster. Allegedly, he changed how the words were spelled to make the American version different from the British .</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09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B4F47-A213-439D-AC92-D85B46C10894}"/>
              </a:ext>
            </a:extLst>
          </p:cNvPr>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The three differences between British and American English</a:t>
            </a:r>
          </a:p>
        </p:txBody>
      </p:sp>
      <p:sp>
        <p:nvSpPr>
          <p:cNvPr id="5" name="Content Placeholder 4">
            <a:extLst>
              <a:ext uri="{FF2B5EF4-FFF2-40B4-BE49-F238E27FC236}">
                <a16:creationId xmlns:a16="http://schemas.microsoft.com/office/drawing/2014/main" id="{51D58119-60C3-4ECB-A9CB-F6C25C6829A2}"/>
              </a:ext>
            </a:extLst>
          </p:cNvPr>
          <p:cNvSpPr>
            <a:spLocks noGrp="1"/>
          </p:cNvSpPr>
          <p:nvPr>
            <p:ph idx="1"/>
          </p:nvPr>
        </p:nvSpPr>
        <p:spPr/>
        <p:txBody>
          <a:bodyPr/>
          <a:lstStyle/>
          <a:p>
            <a:r>
              <a:rPr lang="en-US" dirty="0"/>
              <a:t>Vocabulary</a:t>
            </a:r>
          </a:p>
          <a:p>
            <a:r>
              <a:rPr lang="en-US" dirty="0"/>
              <a:t>Grammar</a:t>
            </a:r>
          </a:p>
          <a:p>
            <a:r>
              <a:rPr lang="en-US" dirty="0"/>
              <a:t>Spelling</a:t>
            </a:r>
          </a:p>
        </p:txBody>
      </p:sp>
    </p:spTree>
    <p:extLst>
      <p:ext uri="{BB962C8B-B14F-4D97-AF65-F5344CB8AC3E}">
        <p14:creationId xmlns:p14="http://schemas.microsoft.com/office/powerpoint/2010/main" val="3316974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0A328-FF2C-4DC4-BCCF-621ABFB08C9C}"/>
              </a:ext>
            </a:extLst>
          </p:cNvPr>
          <p:cNvSpPr>
            <a:spLocks noGrp="1"/>
          </p:cNvSpPr>
          <p:nvPr>
            <p:ph type="title"/>
          </p:nvPr>
        </p:nvSpPr>
        <p:spPr>
          <a:xfrm>
            <a:off x="1052804" y="411779"/>
            <a:ext cx="10515600" cy="801202"/>
          </a:xfrm>
        </p:spPr>
        <p:txBody>
          <a:bodyPr>
            <a:normAutofit fontScale="90000"/>
          </a:bodyPr>
          <a:lstStyle/>
          <a:p>
            <a:pPr marL="0" marR="0">
              <a:lnSpc>
                <a:spcPct val="150000"/>
              </a:lnSpc>
              <a:spcBef>
                <a:spcPts val="0"/>
              </a:spcBef>
              <a:spcAft>
                <a:spcPts val="2025"/>
              </a:spcAft>
            </a:pPr>
            <a:r>
              <a:rPr lang="en-US" sz="2400" b="1" dirty="0">
                <a:solidFill>
                  <a:srgbClr val="222F3A"/>
                </a:solidFill>
                <a:latin typeface="Times New Roman" panose="02020603050405020304" pitchFamily="18" charset="0"/>
                <a:ea typeface="Times New Roman" panose="02020603050405020304" pitchFamily="18" charset="0"/>
                <a:cs typeface="Arial" panose="020B0604020202020204" pitchFamily="34" charset="0"/>
              </a:rPr>
              <a:t>Vocabulary</a:t>
            </a:r>
            <a:br>
              <a:rPr lang="en-US" sz="1800" dirty="0">
                <a:latin typeface="Calibri" panose="020F0502020204030204" pitchFamily="34" charset="0"/>
                <a:ea typeface="Calibri" panose="020F0502020204030204" pitchFamily="34" charset="0"/>
                <a:cs typeface="Arial" panose="020B0604020202020204" pitchFamily="34"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CD3D366-B226-4AD8-AF49-8F727D0FF7AA}"/>
              </a:ext>
            </a:extLst>
          </p:cNvPr>
          <p:cNvSpPr>
            <a:spLocks noGrp="1"/>
          </p:cNvSpPr>
          <p:nvPr>
            <p:ph idx="1"/>
          </p:nvPr>
        </p:nvSpPr>
        <p:spPr>
          <a:xfrm>
            <a:off x="838200" y="1352939"/>
            <a:ext cx="10515600" cy="4824024"/>
          </a:xfrm>
        </p:spPr>
        <p:txBody>
          <a:bodyPr>
            <a:normAutofit/>
          </a:bodyPr>
          <a:lstStyle/>
          <a:p>
            <a:pPr>
              <a:lnSpc>
                <a:spcPct val="150000"/>
              </a:lnSpc>
            </a:pPr>
            <a:r>
              <a:rPr lang="en-US" dirty="0">
                <a:solidFill>
                  <a:srgbClr val="222F3A"/>
                </a:solidFill>
                <a:latin typeface="Times New Roman" panose="02020603050405020304" pitchFamily="18" charset="0"/>
                <a:ea typeface="Times New Roman" panose="02020603050405020304" pitchFamily="18" charset="0"/>
              </a:rPr>
              <a:t>The most noticeable difference between American and British English is vocabulary. The Americans and the British have some words that differ from each other.</a:t>
            </a:r>
          </a:p>
          <a:p>
            <a:r>
              <a:rPr lang="en-US" dirty="0">
                <a:solidFill>
                  <a:srgbClr val="222F3A"/>
                </a:solidFill>
                <a:latin typeface="Times New Roman" panose="02020603050405020304" pitchFamily="18" charset="0"/>
              </a:rPr>
              <a:t>For examples:</a:t>
            </a:r>
          </a:p>
          <a:p>
            <a:r>
              <a:rPr lang="en-US" dirty="0">
                <a:solidFill>
                  <a:srgbClr val="222F3A"/>
                </a:solidFill>
                <a:latin typeface="Times New Roman" panose="02020603050405020304" pitchFamily="18" charset="0"/>
              </a:rPr>
              <a:t>Trousers pants</a:t>
            </a:r>
          </a:p>
          <a:p>
            <a:endParaRPr lang="en-US" dirty="0"/>
          </a:p>
        </p:txBody>
      </p:sp>
    </p:spTree>
    <p:extLst>
      <p:ext uri="{BB962C8B-B14F-4D97-AF65-F5344CB8AC3E}">
        <p14:creationId xmlns:p14="http://schemas.microsoft.com/office/powerpoint/2010/main" val="909658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7B0D1-B163-4405-A4A5-AF739D1796B0}"/>
              </a:ext>
            </a:extLst>
          </p:cNvPr>
          <p:cNvSpPr>
            <a:spLocks noGrp="1"/>
          </p:cNvSpPr>
          <p:nvPr>
            <p:ph type="title"/>
          </p:nvPr>
        </p:nvSpPr>
        <p:spPr>
          <a:xfrm>
            <a:off x="838200" y="365126"/>
            <a:ext cx="10515600" cy="782540"/>
          </a:xfrm>
        </p:spPr>
        <p:txBody>
          <a:bodyPr>
            <a:normAutofit/>
          </a:bodyPr>
          <a:lstStyle/>
          <a:p>
            <a:r>
              <a:rPr lang="en-US" sz="2400" dirty="0">
                <a:latin typeface="Times New Roman" panose="02020603050405020304" pitchFamily="18" charset="0"/>
                <a:cs typeface="Times New Roman" panose="02020603050405020304" pitchFamily="18" charset="0"/>
              </a:rPr>
              <a:t>Grammar</a:t>
            </a:r>
          </a:p>
        </p:txBody>
      </p:sp>
      <p:sp>
        <p:nvSpPr>
          <p:cNvPr id="3" name="Content Placeholder 2">
            <a:extLst>
              <a:ext uri="{FF2B5EF4-FFF2-40B4-BE49-F238E27FC236}">
                <a16:creationId xmlns:a16="http://schemas.microsoft.com/office/drawing/2014/main" id="{8763CFB4-84BC-4B45-9CC5-1027F3E86480}"/>
              </a:ext>
            </a:extLst>
          </p:cNvPr>
          <p:cNvSpPr>
            <a:spLocks noGrp="1"/>
          </p:cNvSpPr>
          <p:nvPr>
            <p:ph idx="1"/>
          </p:nvPr>
        </p:nvSpPr>
        <p:spPr>
          <a:xfrm>
            <a:off x="838200" y="1278294"/>
            <a:ext cx="10515600" cy="4908000"/>
          </a:xfrm>
        </p:spPr>
        <p:txBody>
          <a:bodyPr>
            <a:normAutofit/>
          </a:bodyPr>
          <a:lstStyle/>
          <a:p>
            <a:pPr marL="0" marR="0" algn="just">
              <a:lnSpc>
                <a:spcPct val="107000"/>
              </a:lnSpc>
              <a:spcBef>
                <a:spcPts val="0"/>
              </a:spcBef>
              <a:spcAft>
                <a:spcPts val="2025"/>
              </a:spcAft>
            </a:pPr>
            <a:r>
              <a:rPr lang="en-US"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Auxiliary verbs:</a:t>
            </a:r>
          </a:p>
          <a:p>
            <a:pPr marL="0" marR="0" algn="just">
              <a:lnSpc>
                <a:spcPct val="150000"/>
              </a:lnSpc>
              <a:spcBef>
                <a:spcPts val="0"/>
              </a:spcBef>
              <a:spcAft>
                <a:spcPts val="2025"/>
              </a:spcAft>
            </a:pPr>
            <a:r>
              <a:rPr lang="en-US" dirty="0">
                <a:latin typeface="Times New Roman" panose="02020603050405020304" pitchFamily="18" charset="0"/>
                <a:ea typeface="Times New Roman" panose="02020603050405020304" pitchFamily="18" charset="0"/>
              </a:rPr>
              <a:t>The first grammar difference between American and British English relates to auxiliary verbs:</a:t>
            </a:r>
          </a:p>
          <a:p>
            <a:pPr marL="0" marR="0" algn="just">
              <a:lnSpc>
                <a:spcPct val="150000"/>
              </a:lnSpc>
              <a:spcBef>
                <a:spcPts val="0"/>
              </a:spcBef>
              <a:spcAft>
                <a:spcPts val="2025"/>
              </a:spcAft>
            </a:pPr>
            <a:r>
              <a:rPr lang="en-US" b="1" dirty="0">
                <a:latin typeface="Times New Roman" panose="02020603050405020304" pitchFamily="18" charset="0"/>
                <a:ea typeface="Times New Roman" panose="02020603050405020304" pitchFamily="18" charset="0"/>
              </a:rPr>
              <a:t>Auxiliary verbs for example:</a:t>
            </a:r>
          </a:p>
          <a:p>
            <a:pPr marL="0" marR="0" algn="just">
              <a:lnSpc>
                <a:spcPct val="150000"/>
              </a:lnSpc>
              <a:spcBef>
                <a:spcPts val="0"/>
              </a:spcBef>
              <a:spcAft>
                <a:spcPts val="2025"/>
              </a:spcAft>
            </a:pPr>
            <a:r>
              <a:rPr lang="en-US" dirty="0">
                <a:latin typeface="Times New Roman" panose="02020603050405020304" pitchFamily="18" charset="0"/>
                <a:ea typeface="Times New Roman" panose="02020603050405020304" pitchFamily="18" charset="0"/>
              </a:rPr>
              <a:t>“I shall go home now.” Americans know what </a:t>
            </a:r>
            <a:r>
              <a:rPr lang="en-US" i="1" dirty="0">
                <a:latin typeface="Times New Roman" panose="02020603050405020304" pitchFamily="18" charset="0"/>
                <a:ea typeface="Times New Roman" panose="02020603050405020304" pitchFamily="18" charset="0"/>
              </a:rPr>
              <a:t>shall</a:t>
            </a:r>
            <a:r>
              <a:rPr lang="en-US" dirty="0">
                <a:latin typeface="Times New Roman" panose="02020603050405020304" pitchFamily="18" charset="0"/>
                <a:ea typeface="Times New Roman" panose="02020603050405020304" pitchFamily="18" charset="0"/>
              </a:rPr>
              <a:t> means, but rarely use it in conversation. It seems very formal. Americans would probably use </a:t>
            </a:r>
            <a:r>
              <a:rPr lang="en-US" i="1" dirty="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I will go home now.”</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0914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419717-1C88-4E2F-A863-DE1C3F19A4DD}"/>
              </a:ext>
            </a:extLst>
          </p:cNvPr>
          <p:cNvSpPr>
            <a:spLocks noGrp="1"/>
          </p:cNvSpPr>
          <p:nvPr>
            <p:ph idx="1"/>
          </p:nvPr>
        </p:nvSpPr>
        <p:spPr>
          <a:xfrm>
            <a:off x="677334" y="1259633"/>
            <a:ext cx="8596668" cy="4781729"/>
          </a:xfrm>
        </p:spPr>
        <p:txBody>
          <a:bodyPr/>
          <a:lstStyle/>
          <a:p>
            <a:pPr marL="0" marR="0" algn="just">
              <a:lnSpc>
                <a:spcPct val="150000"/>
              </a:lnSpc>
              <a:spcBef>
                <a:spcPts val="0"/>
              </a:spcBef>
              <a:spcAft>
                <a:spcPts val="2025"/>
              </a:spcAft>
            </a:pPr>
            <a:r>
              <a:rPr lang="en-US"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Past tense verbs</a:t>
            </a:r>
          </a:p>
          <a:p>
            <a:pPr marL="0" marR="0" algn="just">
              <a:lnSpc>
                <a:spcPct val="150000"/>
              </a:lnSpc>
              <a:spcBef>
                <a:spcPts val="0"/>
              </a:spcBef>
              <a:spcAft>
                <a:spcPts val="2025"/>
              </a:spcAft>
            </a:pPr>
            <a:r>
              <a:rPr lang="en-US" dirty="0">
                <a:solidFill>
                  <a:schemeClr val="tx1"/>
                </a:solidFill>
                <a:latin typeface="Times New Roman" panose="02020603050405020304" pitchFamily="18" charset="0"/>
                <a:ea typeface="Times New Roman" panose="02020603050405020304" pitchFamily="18" charset="0"/>
              </a:rPr>
              <a:t>You will also find some small differences with past forms of irregular verbs. The past tense of </a:t>
            </a:r>
            <a:r>
              <a:rPr lang="en-US" i="1" dirty="0">
                <a:solidFill>
                  <a:schemeClr val="tx1"/>
                </a:solidFill>
                <a:latin typeface="Times New Roman" panose="02020603050405020304" pitchFamily="18" charset="0"/>
                <a:ea typeface="Times New Roman" panose="02020603050405020304" pitchFamily="18" charset="0"/>
              </a:rPr>
              <a:t>learn</a:t>
            </a:r>
            <a:r>
              <a:rPr lang="en-US" dirty="0">
                <a:solidFill>
                  <a:schemeClr val="tx1"/>
                </a:solidFill>
                <a:latin typeface="Times New Roman" panose="02020603050405020304" pitchFamily="18" charset="0"/>
                <a:ea typeface="Times New Roman" panose="02020603050405020304" pitchFamily="18" charset="0"/>
              </a:rPr>
              <a:t> in American English is </a:t>
            </a:r>
            <a:r>
              <a:rPr lang="en-US" i="1" dirty="0">
                <a:solidFill>
                  <a:schemeClr val="tx1"/>
                </a:solidFill>
                <a:latin typeface="Times New Roman" panose="02020603050405020304" pitchFamily="18" charset="0"/>
                <a:ea typeface="Times New Roman" panose="02020603050405020304" pitchFamily="18" charset="0"/>
              </a:rPr>
              <a:t>learned</a:t>
            </a:r>
            <a:r>
              <a:rPr lang="en-US" dirty="0">
                <a:solidFill>
                  <a:schemeClr val="tx1"/>
                </a:solidFill>
                <a:latin typeface="Times New Roman" panose="02020603050405020304" pitchFamily="18" charset="0"/>
                <a:ea typeface="Times New Roman" panose="02020603050405020304" pitchFamily="18" charset="0"/>
              </a:rPr>
              <a:t>. British English has the option of </a:t>
            </a:r>
            <a:r>
              <a:rPr lang="en-US" i="1" dirty="0">
                <a:solidFill>
                  <a:schemeClr val="tx1"/>
                </a:solidFill>
                <a:latin typeface="Times New Roman" panose="02020603050405020304" pitchFamily="18" charset="0"/>
                <a:ea typeface="Times New Roman" panose="02020603050405020304" pitchFamily="18" charset="0"/>
              </a:rPr>
              <a:t>learned </a:t>
            </a:r>
            <a:r>
              <a:rPr lang="en-US" dirty="0">
                <a:solidFill>
                  <a:schemeClr val="tx1"/>
                </a:solidFill>
                <a:latin typeface="Times New Roman" panose="02020603050405020304" pitchFamily="18" charset="0"/>
                <a:ea typeface="Times New Roman" panose="02020603050405020304" pitchFamily="18" charset="0"/>
              </a:rPr>
              <a:t>or </a:t>
            </a:r>
            <a:r>
              <a:rPr lang="en-US" i="1" dirty="0">
                <a:solidFill>
                  <a:schemeClr val="tx1"/>
                </a:solidFill>
                <a:latin typeface="Times New Roman" panose="02020603050405020304" pitchFamily="18" charset="0"/>
                <a:ea typeface="Times New Roman" panose="02020603050405020304" pitchFamily="18" charset="0"/>
              </a:rPr>
              <a:t>learnt</a:t>
            </a:r>
            <a:r>
              <a:rPr lang="en-US" dirty="0">
                <a:solidFill>
                  <a:schemeClr val="tx1"/>
                </a:solidFill>
                <a:latin typeface="Times New Roman" panose="02020603050405020304" pitchFamily="18" charset="0"/>
                <a:ea typeface="Times New Roman" panose="02020603050405020304" pitchFamily="18" charset="0"/>
              </a:rPr>
              <a:t>.</a:t>
            </a:r>
          </a:p>
          <a:p>
            <a:pPr marL="0" marR="0" algn="just">
              <a:lnSpc>
                <a:spcPct val="150000"/>
              </a:lnSpc>
              <a:spcBef>
                <a:spcPts val="0"/>
              </a:spcBef>
              <a:spcAft>
                <a:spcPts val="2025"/>
              </a:spcAft>
            </a:pPr>
            <a:r>
              <a:rPr lang="en-US" dirty="0">
                <a:solidFill>
                  <a:schemeClr val="tx1"/>
                </a:solidFill>
                <a:latin typeface="Times New Roman" panose="02020603050405020304" pitchFamily="18" charset="0"/>
                <a:ea typeface="Times New Roman" panose="02020603050405020304" pitchFamily="18" charset="0"/>
              </a:rPr>
              <a:t>Don’t worry too much about these small differences in the past forms of irregular verbs. People in both countries can easily understand both ways, although Brits tend to think of the American way as incorrect.</a:t>
            </a:r>
          </a:p>
          <a:p>
            <a:pPr marL="0" marR="0" algn="just">
              <a:lnSpc>
                <a:spcPct val="150000"/>
              </a:lnSpc>
              <a:spcBef>
                <a:spcPts val="0"/>
              </a:spcBef>
              <a:spcAft>
                <a:spcPts val="2025"/>
              </a:spcAft>
            </a:pPr>
            <a:r>
              <a:rPr lang="en-US" b="1" dirty="0">
                <a:solidFill>
                  <a:schemeClr val="tx1"/>
                </a:solidFill>
                <a:latin typeface="Times New Roman" panose="02020603050405020304" pitchFamily="18" charset="0"/>
                <a:ea typeface="Calibri" panose="020F0502020204030204" pitchFamily="34" charset="0"/>
                <a:cs typeface="Arial" panose="020B0604020202020204" pitchFamily="34" charset="0"/>
              </a:rPr>
              <a:t>Tag question is another difference.</a:t>
            </a:r>
            <a:endParaRPr lang="en-US"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661961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TotalTime>
  <Words>284</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Times New Roman</vt:lpstr>
      <vt:lpstr>Trebuchet MS</vt:lpstr>
      <vt:lpstr>Wingdings 3</vt:lpstr>
      <vt:lpstr>Facet</vt:lpstr>
      <vt:lpstr>PowerPoint Presentation</vt:lpstr>
      <vt:lpstr>The difference between American and British English</vt:lpstr>
      <vt:lpstr>The three differences between British and American English</vt:lpstr>
      <vt:lpstr>Vocabulary </vt:lpstr>
      <vt:lpstr>Grammar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Win10</dc:creator>
  <cp:lastModifiedBy>Win10</cp:lastModifiedBy>
  <cp:revision>8</cp:revision>
  <dcterms:created xsi:type="dcterms:W3CDTF">2020-03-18T12:46:15Z</dcterms:created>
  <dcterms:modified xsi:type="dcterms:W3CDTF">2020-03-21T14:24:00Z</dcterms:modified>
</cp:coreProperties>
</file>